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59" r:id="rId11"/>
    <p:sldId id="26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495"/>
    <a:srgbClr val="0765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704"/>
    <p:restoredTop sz="80456"/>
  </p:normalViewPr>
  <p:slideViewPr>
    <p:cSldViewPr snapToGrid="0" snapToObjects="1">
      <p:cViewPr varScale="1">
        <p:scale>
          <a:sx n="80" d="100"/>
          <a:sy n="80" d="100"/>
        </p:scale>
        <p:origin x="192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2864F-3914-BE43-85F8-C515A7BB667F}" type="datetimeFigureOut">
              <a:rPr lang="en-US" smtClean="0"/>
              <a:t>7/5/16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147D48-79A9-D047-8612-CBC8AA128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24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47D48-79A9-D047-8612-CBC8AA1282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9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47D48-79A9-D047-8612-CBC8AA1282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19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Who?</a:t>
            </a:r>
          </a:p>
          <a:p>
            <a:r>
              <a:rPr lang="en-US" dirty="0" smtClean="0"/>
              <a:t>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47D48-79A9-D047-8612-CBC8AA1282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394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47D48-79A9-D047-8612-CBC8AA1282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399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What?</a:t>
            </a:r>
          </a:p>
          <a:p>
            <a:r>
              <a:rPr lang="en-US" dirty="0" smtClean="0"/>
              <a:t>Requirements, System Architecture,</a:t>
            </a:r>
            <a:r>
              <a:rPr lang="en-US" baseline="0" dirty="0" smtClean="0"/>
              <a:t> System design, Software architecture, Software implementation</a:t>
            </a:r>
          </a:p>
          <a:p>
            <a:r>
              <a:rPr lang="en-US" baseline="0" dirty="0" smtClean="0"/>
              <a:t>Unit Test, Integration Test, System, System integration, 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47D48-79A9-D047-8612-CBC8AA1282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62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47D48-79A9-D047-8612-CBC8AA1282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54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9FC72-C1CC-4349-92C2-1C25F3E991E3}" type="datetime1">
              <a:rPr lang="de-DE" smtClean="0"/>
              <a:t>05.07.16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Developing a Multicore RC Car with APP4MC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2F14-2F01-1C47-B2A1-FC9234851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228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C48DA-B065-854C-9D3B-DA13DDA11115}" type="datetime1">
              <a:rPr lang="de-DE" smtClean="0"/>
              <a:t>05.07.16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Developing a Multicore RC Car with APP4MC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2F14-2F01-1C47-B2A1-FC9234851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11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0B565-1D4B-034F-B6CF-67CC158371FD}" type="datetime1">
              <a:rPr lang="de-DE" smtClean="0"/>
              <a:t>05.07.16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Developing a Multicore RC Car with APP4MC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2F14-2F01-1C47-B2A1-FC9234851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155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57137"/>
            <a:ext cx="10515600" cy="4219826"/>
          </a:xfrm>
        </p:spPr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C062F-D7F8-0F4A-8F54-6FFE1AF5614D}" type="datetime1">
              <a:rPr lang="de-DE" smtClean="0"/>
              <a:t>05.07.16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Developing a Multicore RC Car with APP4MC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2F14-2F01-1C47-B2A1-FC9234851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28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CFED4-56C7-264A-81D6-50BD4DAC6CF6}" type="datetime1">
              <a:rPr lang="de-DE" smtClean="0"/>
              <a:t>05.07.16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Developing a Multicore RC Car with APP4MC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2F14-2F01-1C47-B2A1-FC9234851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123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FAC50-C979-3041-BF99-7F89A88E6E8C}" type="datetime1">
              <a:rPr lang="de-DE" smtClean="0"/>
              <a:t>05.07.16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Developing a Multicore RC Car with APP4MC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2F14-2F01-1C47-B2A1-FC9234851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833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05E73-D25D-0E46-AA5C-AB70FF3C4210}" type="datetime1">
              <a:rPr lang="de-DE" smtClean="0"/>
              <a:t>05.07.16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Developing a Multicore RC Car with APP4MC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2F14-2F01-1C47-B2A1-FC9234851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309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8464B-7799-DF4A-BBFF-C644AA5E3E42}" type="datetime1">
              <a:rPr lang="de-DE" smtClean="0"/>
              <a:t>05.07.16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Developing a Multicore RC Car with APP4MC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2F14-2F01-1C47-B2A1-FC9234851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410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1CD2C-F805-E445-BE1A-C2E0E47F0EF6}" type="datetime1">
              <a:rPr lang="de-DE" smtClean="0"/>
              <a:t>05.07.16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Developing a Multicore RC Car with APP4MC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2F14-2F01-1C47-B2A1-FC9234851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74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2DA85-8657-F141-AD66-8ECD236D1725}" type="datetime1">
              <a:rPr lang="de-DE" smtClean="0"/>
              <a:t>05.07.16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Developing a Multicore RC Car with APP4MC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2F14-2F01-1C47-B2A1-FC9234851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14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2E632-320A-3641-BA78-4698411C6FF0}" type="datetime1">
              <a:rPr lang="de-DE" smtClean="0"/>
              <a:t>05.07.16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Developing a Multicore RC Car with APP4MC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2F14-2F01-1C47-B2A1-FC9234851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47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1482811"/>
          </a:xfrm>
          <a:prstGeom prst="rect">
            <a:avLst/>
          </a:prstGeom>
          <a:solidFill>
            <a:srgbClr val="006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07034"/>
            <a:ext cx="9081509" cy="12757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0F8A7-0972-F141-B800-CC48AF4DED8A}" type="datetime1">
              <a:rPr lang="de-DE" smtClean="0"/>
              <a:t>05.07.16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Developing a Multicore RC Car with APP4MC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B2F14-2F01-1C47-B2A1-FC923485155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482811"/>
            <a:ext cx="12192000" cy="53751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5106" y="871285"/>
            <a:ext cx="1371600" cy="583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304" y="84468"/>
            <a:ext cx="1577205" cy="70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32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emf"/><Relationship Id="rId5" Type="http://schemas.openxmlformats.org/officeDocument/2006/relationships/image" Target="../media/image6.png"/><Relationship Id="rId6" Type="http://schemas.openxmlformats.org/officeDocument/2006/relationships/image" Target="../media/image7.tiff"/><Relationship Id="rId7" Type="http://schemas.openxmlformats.org/officeDocument/2006/relationships/image" Target="../media/image8.png"/><Relationship Id="rId8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70706"/>
            <a:ext cx="9144000" cy="2387600"/>
          </a:xfrm>
        </p:spPr>
        <p:txBody>
          <a:bodyPr/>
          <a:lstStyle/>
          <a:p>
            <a:r>
              <a:rPr lang="en-US" dirty="0" smtClean="0"/>
              <a:t>Developing </a:t>
            </a:r>
            <a:r>
              <a:rPr lang="en-US" smtClean="0"/>
              <a:t>a Multicore</a:t>
            </a:r>
            <a:br>
              <a:rPr lang="en-US" smtClean="0"/>
            </a:br>
            <a:r>
              <a:rPr lang="en-US" smtClean="0"/>
              <a:t>RC-Car </a:t>
            </a:r>
            <a:r>
              <a:rPr lang="en-US" dirty="0" smtClean="0"/>
              <a:t>with APP4MC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58306"/>
            <a:ext cx="9144000" cy="1655762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Mustafa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Özçelikörs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Robert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Höttger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EclipseCon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Ludwigsburg, Germany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26.10.2016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3234B-6BF9-5345-8864-328729ED4A39}" type="datetime1">
              <a:rPr lang="de-DE" smtClean="0"/>
              <a:t>05.07.16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Developing a Multicore RC Car with APP4MC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2F14-2F01-1C47-B2A1-FC9234851556}" type="slidenum">
              <a:rPr lang="en-US" smtClean="0"/>
              <a:t>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3162187"/>
            <a:ext cx="32512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09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73819-CD99-A645-B518-AA422463996C}" type="datetime1">
              <a:rPr lang="de-DE" smtClean="0"/>
              <a:t>05.07.16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Developing a Multicore RC Car with APP4MC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2F14-2F01-1C47-B2A1-FC923485155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548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A3AEB-B1EC-BC47-A51D-8710D9373A8D}" type="datetime1">
              <a:rPr lang="de-DE" smtClean="0"/>
              <a:t>05.07.16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Developing a Multicore RC Car with APP4MC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2F14-2F01-1C47-B2A1-FC923485155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14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RC Car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129F3-8027-0141-998D-903925845462}" type="datetime1">
              <a:rPr lang="de-DE" smtClean="0"/>
              <a:t>05.07.16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Developing a Multicore RC Car with APP4MC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2F14-2F01-1C47-B2A1-FC9234851556}" type="slidenum">
              <a:rPr lang="en-US" smtClean="0"/>
              <a:t>2</a:t>
            </a:fld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815906" y="2213810"/>
            <a:ext cx="10537894" cy="3801980"/>
            <a:chOff x="317158" y="3354072"/>
            <a:chExt cx="8232807" cy="325741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70326" y="5494759"/>
              <a:ext cx="854828" cy="85482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12760" y="3354072"/>
              <a:ext cx="2437205" cy="190093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02132" y="5329674"/>
              <a:ext cx="736386" cy="128181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28516" y="5402503"/>
              <a:ext cx="1445130" cy="108445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158" y="3365991"/>
              <a:ext cx="4198338" cy="303879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8226" y="5376575"/>
              <a:ext cx="825317" cy="1167927"/>
            </a:xfrm>
            <a:prstGeom prst="rect">
              <a:avLst/>
            </a:prstGeom>
            <a:noFill/>
            <a:ln w="2540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259392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APP4MC (aka </a:t>
            </a:r>
            <a:r>
              <a:rPr lang="en-US" dirty="0" err="1" smtClean="0"/>
              <a:t>Amalthea</a:t>
            </a:r>
            <a:r>
              <a:rPr lang="en-US" dirty="0" smtClean="0"/>
              <a:t>) 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0D49F-F55E-2841-B296-F4929F9018E3}" type="datetime1">
              <a:rPr lang="de-DE" smtClean="0"/>
              <a:t>05.07.16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Parallellization with APP4MC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2F14-2F01-1C47-B2A1-FC9234851556}" type="slidenum">
              <a:rPr lang="en-US" smtClean="0"/>
              <a:t>3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38" y="1736420"/>
            <a:ext cx="6162951" cy="4507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5615" y="1578765"/>
            <a:ext cx="4842329" cy="4219826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An open source development platform for embedded multi- and many-core systems</a:t>
            </a:r>
          </a:p>
          <a:p>
            <a:r>
              <a:rPr lang="en-US" dirty="0"/>
              <a:t>Itea2 project</a:t>
            </a:r>
          </a:p>
          <a:p>
            <a:r>
              <a:rPr lang="en-US" dirty="0"/>
              <a:t>German funding by BMBF</a:t>
            </a:r>
          </a:p>
          <a:p>
            <a:r>
              <a:rPr lang="en-US" dirty="0"/>
              <a:t>20 partners</a:t>
            </a:r>
          </a:p>
          <a:p>
            <a:r>
              <a:rPr lang="en-US" dirty="0"/>
              <a:t>7,8 </a:t>
            </a:r>
            <a:r>
              <a:rPr lang="en-US" dirty="0" err="1"/>
              <a:t>mio</a:t>
            </a:r>
            <a:r>
              <a:rPr lang="en-US" dirty="0"/>
              <a:t>€</a:t>
            </a:r>
          </a:p>
          <a:p>
            <a:r>
              <a:rPr lang="en-US" dirty="0"/>
              <a:t>80 person years</a:t>
            </a:r>
          </a:p>
          <a:p>
            <a:r>
              <a:rPr lang="en-US" dirty="0"/>
              <a:t>Sep.2014 – </a:t>
            </a:r>
            <a:r>
              <a:rPr lang="en-US" dirty="0" smtClean="0"/>
              <a:t>Aug.2017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31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APP4MC (aka </a:t>
            </a:r>
            <a:r>
              <a:rPr lang="en-US" dirty="0" err="1"/>
              <a:t>Amalthea</a:t>
            </a:r>
            <a:r>
              <a:rPr lang="en-US" dirty="0" smtClean="0"/>
              <a:t>) II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2" t="33070" r="6996" b="27574"/>
          <a:stretch/>
        </p:blipFill>
        <p:spPr>
          <a:xfrm>
            <a:off x="5769809" y="2408338"/>
            <a:ext cx="6146904" cy="394801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D8F6F-EE2B-CB41-B6B8-EB13E6481974}" type="datetime1">
              <a:rPr lang="de-DE" smtClean="0"/>
              <a:t>05.07.16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Parallellization with APP4MC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2F14-2F01-1C47-B2A1-FC9234851556}" type="slidenum">
              <a:rPr lang="en-US" smtClean="0"/>
              <a:t>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76" y="1431985"/>
            <a:ext cx="5877540" cy="449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650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APP4MC (aka </a:t>
            </a:r>
            <a:r>
              <a:rPr lang="en-US" dirty="0" err="1"/>
              <a:t>Amalthea</a:t>
            </a:r>
            <a:r>
              <a:rPr lang="en-US" dirty="0" smtClean="0"/>
              <a:t>) III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D8F6F-EE2B-CB41-B6B8-EB13E6481974}" type="datetime1">
              <a:rPr lang="de-DE" smtClean="0"/>
              <a:t>05.07.16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Parallellization with APP4MC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2F14-2F01-1C47-B2A1-FC9234851556}" type="slidenum">
              <a:rPr lang="en-US" smtClean="0"/>
              <a:t>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" y="1936984"/>
            <a:ext cx="10493829" cy="441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82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57137"/>
            <a:ext cx="10515600" cy="1364132"/>
          </a:xfrm>
        </p:spPr>
        <p:txBody>
          <a:bodyPr/>
          <a:lstStyle/>
          <a:p>
            <a:r>
              <a:rPr lang="en-US" dirty="0" smtClean="0"/>
              <a:t>Platform provides interfaces to allow individual tool-chain tailoring based on a common format </a:t>
            </a:r>
            <a:endParaRPr lang="en-US" dirty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 open standard, increased interoperability and data exchange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D8F6F-EE2B-CB41-B6B8-EB13E6481974}" type="datetime1">
              <a:rPr lang="de-DE" smtClean="0"/>
              <a:t>05.07.16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Parallellization with APP4MC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2F14-2F01-1C47-B2A1-FC9234851556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41516"/>
            <a:ext cx="5435600" cy="12255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946" y="3321269"/>
            <a:ext cx="2464854" cy="214542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997" y="4605648"/>
            <a:ext cx="5308161" cy="12489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6347348" y="3504884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76596"/>
                </a:solidFill>
              </a:rPr>
              <a:t>Time</a:t>
            </a:r>
            <a:endParaRPr lang="en-US" dirty="0">
              <a:solidFill>
                <a:srgbClr val="07659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15567" y="3275185"/>
            <a:ext cx="683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76596"/>
                </a:solidFill>
              </a:rPr>
              <a:t>Costs</a:t>
            </a:r>
            <a:endParaRPr lang="en-US" dirty="0">
              <a:solidFill>
                <a:srgbClr val="07659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78152" y="3789176"/>
            <a:ext cx="1134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76596"/>
                </a:solidFill>
              </a:rPr>
              <a:t>Resources</a:t>
            </a:r>
            <a:endParaRPr lang="en-US" dirty="0">
              <a:solidFill>
                <a:srgbClr val="07659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99846" y="4530363"/>
            <a:ext cx="757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76596"/>
                </a:solidFill>
              </a:rPr>
              <a:t>Traffic</a:t>
            </a:r>
            <a:endParaRPr lang="en-US" dirty="0">
              <a:solidFill>
                <a:srgbClr val="07659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8200" y="5136190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76596"/>
                </a:solidFill>
              </a:rPr>
              <a:t>Dependencies</a:t>
            </a:r>
            <a:endParaRPr lang="en-US" dirty="0">
              <a:solidFill>
                <a:srgbClr val="076596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51909" y="5533534"/>
            <a:ext cx="1474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76596"/>
                </a:solidFill>
              </a:rPr>
              <a:t>Infrastructure</a:t>
            </a:r>
            <a:endParaRPr lang="en-US" dirty="0">
              <a:solidFill>
                <a:srgbClr val="07659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40118" y="4191273"/>
            <a:ext cx="1388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76596"/>
                </a:solidFill>
              </a:rPr>
              <a:t>Environment</a:t>
            </a:r>
            <a:endParaRPr lang="en-US" dirty="0">
              <a:solidFill>
                <a:srgbClr val="076596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77490" y="5542190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76596"/>
                </a:solidFill>
              </a:rPr>
              <a:t>Speed</a:t>
            </a:r>
            <a:endParaRPr lang="en-US" dirty="0">
              <a:solidFill>
                <a:srgbClr val="076596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42452" y="4784123"/>
            <a:ext cx="1104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76596"/>
                </a:solidFill>
              </a:rPr>
              <a:t>Hardware</a:t>
            </a:r>
            <a:endParaRPr lang="en-US" dirty="0">
              <a:solidFill>
                <a:srgbClr val="0765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045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II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D8F6F-EE2B-CB41-B6B8-EB13E6481974}" type="datetime1">
              <a:rPr lang="de-DE" smtClean="0"/>
              <a:t>05.07.16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Parallellization with APP4MC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2F14-2F01-1C47-B2A1-FC9234851556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1" y="1522412"/>
            <a:ext cx="3878762" cy="252407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054" y="1522412"/>
            <a:ext cx="3685525" cy="17955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616" y="3661772"/>
            <a:ext cx="4827752" cy="23252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720" y="2370083"/>
            <a:ext cx="3878580" cy="3352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4151" y="4046483"/>
            <a:ext cx="249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err="1" smtClean="0"/>
              <a:t>www.renesas.eu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678616" y="5961534"/>
            <a:ext cx="2280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</a:t>
            </a:r>
            <a:r>
              <a:rPr lang="en-US"/>
              <a:t>: </a:t>
            </a:r>
            <a:r>
              <a:rPr lang="en-US" dirty="0" err="1" smtClean="0"/>
              <a:t>www.nxp.com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142054" y="3284751"/>
            <a:ext cx="2621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</a:t>
            </a:r>
            <a:r>
              <a:rPr lang="en-US" dirty="0"/>
              <a:t>: </a:t>
            </a:r>
            <a:r>
              <a:rPr lang="en-US" dirty="0" err="1" smtClean="0"/>
              <a:t>www.autosar.org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906720" y="5789610"/>
            <a:ext cx="2717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</a:t>
            </a:r>
            <a:r>
              <a:rPr lang="en-US" dirty="0"/>
              <a:t>: </a:t>
            </a:r>
            <a:r>
              <a:rPr lang="en-US" dirty="0" err="1" smtClean="0"/>
              <a:t>www.infineon.com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08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multi-core to many-core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67955"/>
            <a:ext cx="5404945" cy="4219826"/>
          </a:xfrm>
        </p:spPr>
        <p:txBody>
          <a:bodyPr/>
          <a:lstStyle/>
          <a:p>
            <a:r>
              <a:rPr lang="en-US" dirty="0" smtClean="0"/>
              <a:t>Multi-core</a:t>
            </a:r>
          </a:p>
          <a:p>
            <a:pPr lvl="1"/>
            <a:r>
              <a:rPr lang="en-US" dirty="0" smtClean="0"/>
              <a:t>Few homogeneous cores with shared memory</a:t>
            </a:r>
          </a:p>
          <a:p>
            <a:pPr lvl="1"/>
            <a:r>
              <a:rPr lang="en-US" dirty="0" smtClean="0"/>
              <a:t>Symmetric communication (e.g. crossbar)</a:t>
            </a:r>
          </a:p>
          <a:p>
            <a:pPr lvl="1"/>
            <a:r>
              <a:rPr lang="en-US" dirty="0" smtClean="0"/>
              <a:t>Limited influence to software distribution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D8F6F-EE2B-CB41-B6B8-EB13E6481974}" type="datetime1">
              <a:rPr lang="de-DE" smtClean="0"/>
              <a:t>05.07.16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Parallellization with APP4MC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2F14-2F01-1C47-B2A1-FC9234851556}" type="slidenum">
              <a:rPr lang="en-US" smtClean="0"/>
              <a:t>8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591503" y="1767955"/>
            <a:ext cx="6043449" cy="4219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Many-core</a:t>
            </a:r>
          </a:p>
          <a:p>
            <a:pPr lvl="1"/>
            <a:r>
              <a:rPr lang="en-US" dirty="0" smtClean="0"/>
              <a:t>High amount of homogeneous and heterogeneous cores, distributed memory</a:t>
            </a:r>
          </a:p>
          <a:p>
            <a:pPr lvl="1"/>
            <a:r>
              <a:rPr lang="en-US" dirty="0" smtClean="0"/>
              <a:t>Heterogeneous communication (non uniform memory access)</a:t>
            </a:r>
          </a:p>
          <a:p>
            <a:pPr lvl="1"/>
            <a:r>
              <a:rPr lang="en-US" dirty="0" smtClean="0"/>
              <a:t>High influence to software distribution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852" y="4640263"/>
            <a:ext cx="2794000" cy="15367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100" y="4525963"/>
            <a:ext cx="39370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606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Embedded Multicore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957137"/>
            <a:ext cx="5047593" cy="42198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Software distribution and memory mapping defines</a:t>
            </a:r>
          </a:p>
          <a:p>
            <a:pPr lvl="1"/>
            <a:r>
              <a:rPr lang="en-US" dirty="0" smtClean="0"/>
              <a:t>Response time</a:t>
            </a:r>
          </a:p>
          <a:p>
            <a:pPr lvl="1"/>
            <a:r>
              <a:rPr lang="en-US" dirty="0" smtClean="0"/>
              <a:t>Core utilization</a:t>
            </a:r>
          </a:p>
          <a:p>
            <a:pPr lvl="1"/>
            <a:r>
              <a:rPr lang="en-US" dirty="0" smtClean="0"/>
              <a:t>Energy consumption</a:t>
            </a:r>
          </a:p>
          <a:p>
            <a:pPr lvl="1"/>
            <a:r>
              <a:rPr lang="en-US" dirty="0" smtClean="0"/>
              <a:t>Costs</a:t>
            </a:r>
          </a:p>
          <a:p>
            <a:pPr lvl="1"/>
            <a:r>
              <a:rPr lang="en-US" dirty="0" smtClean="0"/>
              <a:t>Efficiency</a:t>
            </a:r>
          </a:p>
          <a:p>
            <a:pPr lvl="1"/>
            <a:r>
              <a:rPr lang="en-US" dirty="0" smtClean="0"/>
              <a:t>D</a:t>
            </a:r>
            <a:r>
              <a:rPr lang="is-IS" dirty="0" smtClean="0"/>
              <a:t>urability</a:t>
            </a:r>
          </a:p>
          <a:p>
            <a:pPr lvl="1"/>
            <a:r>
              <a:rPr lang="is-IS" dirty="0" smtClean="0"/>
              <a:t>...</a:t>
            </a:r>
          </a:p>
          <a:p>
            <a:r>
              <a:rPr lang="is-IS" dirty="0" smtClean="0"/>
              <a:t>Automation safes efforts, creates better solutions and is less error prone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D8F6F-EE2B-CB41-B6B8-EB13E6481974}" type="datetime1">
              <a:rPr lang="de-DE" smtClean="0"/>
              <a:t>05.07.16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Parallellization with APP4MC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2F14-2F01-1C47-B2A1-FC9234851556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0" y="1529557"/>
            <a:ext cx="53213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2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301</Words>
  <Application>Microsoft Macintosh PowerPoint</Application>
  <PresentationFormat>Widescreen</PresentationFormat>
  <Paragraphs>99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Calibri Light</vt:lpstr>
      <vt:lpstr>Wingdings</vt:lpstr>
      <vt:lpstr>Arial</vt:lpstr>
      <vt:lpstr>Office Theme</vt:lpstr>
      <vt:lpstr>Developing a Multicore RC-Car with APP4MC</vt:lpstr>
      <vt:lpstr>RC Car</vt:lpstr>
      <vt:lpstr>APP4MC (aka Amalthea) I</vt:lpstr>
      <vt:lpstr>APP4MC (aka Amalthea) II</vt:lpstr>
      <vt:lpstr>APP4MC (aka Amalthea) III</vt:lpstr>
      <vt:lpstr>Challenges I</vt:lpstr>
      <vt:lpstr>Challenges II</vt:lpstr>
      <vt:lpstr>From multi-core to many-core</vt:lpstr>
      <vt:lpstr>Embedded Multicore</vt:lpstr>
      <vt:lpstr>Task Management</vt:lpstr>
      <vt:lpstr>Task Distribution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gerd herbert</dc:creator>
  <cp:lastModifiedBy>gerd herbert</cp:lastModifiedBy>
  <cp:revision>7</cp:revision>
  <dcterms:created xsi:type="dcterms:W3CDTF">2016-06-21T07:44:04Z</dcterms:created>
  <dcterms:modified xsi:type="dcterms:W3CDTF">2016-07-05T15:19:35Z</dcterms:modified>
</cp:coreProperties>
</file>